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74" r:id="rId3"/>
    <p:sldId id="275" r:id="rId4"/>
    <p:sldId id="276" r:id="rId5"/>
    <p:sldId id="256" r:id="rId6"/>
    <p:sldId id="257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7" r:id="rId15"/>
    <p:sldId id="278" r:id="rId16"/>
    <p:sldId id="279" r:id="rId17"/>
    <p:sldId id="280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102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1:26:51.950"/>
    </inkml:context>
    <inkml:brush xml:id="br0">
      <inkml:brushProperty name="width" value="0.2" units="cm"/>
      <inkml:brushProperty name="height" value="0.2" units="cm"/>
      <inkml:brushProperty name="color" value="#FFC114"/>
    </inkml:brush>
  </inkml:definitions>
  <inkml:trace contextRef="#ctx0" brushRef="#br0">1 0 24575,'2689'0'-1365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7T11:26:59.766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0 23 24575,'2348'0'0,"-2022"-19"0,-309 16-1365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8B91A-62C1-4351-9950-96C46842331E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F9B05-6374-418B-A207-92BB6699B7D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0114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F9B05-6374-418B-A207-92BB6699B7DB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278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011715-4D58-75C4-0A7B-2009C3924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0768524-7E69-5479-D4D0-7FBC0FA5C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220B46-4DF3-C3D6-657C-AA92ECD7C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AFBA7DF-2034-2B3D-60F1-E05938D4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8BAB0AB-6AAF-A56B-5C30-853EE1639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7573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18CB9B-DA2B-734E-9A23-CFA511C2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4BD118-C153-FB2A-8961-E10A8F7F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672B8B-489C-30FB-DCE4-5F20A798F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8BEE8D7-5192-7810-5384-C781F1F4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5450F4-D21F-3CDF-CDE5-5F8B4CE8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616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2ACB9-776A-63CF-6E8D-B3628CB7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2C9E308-44A9-6721-F51C-091BF7042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A49AD72-5399-42CF-25CD-34D0BE540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1D1B13-9CE0-BFDB-F021-C178D2FE1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F4FF33C-FFED-DAB2-537C-98A2BD44D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672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8E519-767D-11D0-FCA6-9AB0B7FB3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31782C-15BD-BEAD-391F-9C13014A9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9EE8768-D9AF-2959-5CC1-46B7A3571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05BB1EE-C6EA-CB16-EE34-BCAF05156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BF5068-51BA-C1C6-25C6-BF501DC2A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F9AD760-0AB8-074B-6DA8-72FAD6D65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476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7090AB-225D-9997-5018-52B04F246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C606D10-11FE-F8AC-9260-2FCEEA2C7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07C7A51-94E8-5BE0-50A0-492BDD1BB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673521D-B79B-5BB3-077B-0EFA478885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FB250BD-0DF7-FD4D-CECC-BD1BF67905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00E7BEE-D42F-83F0-0082-1F05BB7FC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5155361-D6A2-4BA5-E0E7-E530CC9B5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A5A2538-0E4C-A05A-F735-FEB5B28C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154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27093-11C9-D365-1FBF-D1E4779A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6D1DB0E-4EA8-947C-98FE-406BA6577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9B9C3F6-F4A2-27EB-21E5-AAA487C4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ABC5F4A-DFEB-E5A2-84F0-CB382780E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433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CE31242-1C66-A8B6-0572-793CF134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0F32DB3-473A-26AF-1847-0CB3F721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702820E-FD89-D969-0982-F002D86F0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582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54973A-D8AF-B7D0-6C8B-345BBAEB8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3B89B7E-7632-B764-980B-0B60B6691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14B3E33-616B-4AA9-58F7-DB5010962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EF45F5D-A769-0C24-94DD-9BAEBCCD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D1DD6B4-4CD1-55E0-E8F3-5E4747EB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59E0C2-C453-B62C-B449-25BA9218A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311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7DE222-1C1C-F79F-9EC0-46818D82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2BA0A77-2F7F-A62D-E826-6658E59B5E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4F33341-A623-3D0E-DD45-B0CA14FF9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946E92-789F-276E-3651-7BC49CC58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87A6D7-C34D-A012-71DF-888907B9B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B66D11B-5743-A76F-AB35-334D37A34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323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FB9699-51BA-97D8-3E36-6A3A13E5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76CECFA-FF87-E8BD-421F-2AD49A327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E46B6-260E-FFE2-459B-445700982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1AB908-B477-A559-7578-1F2A458F3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2DF94A6-B140-495B-EB6E-CA4FAE6E6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40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C6452ED-4F22-2F1A-796D-2A85A23D5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72E926-37E8-B438-9B7E-94A8FDBCC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6A347B-3045-2CF9-201D-FFD345A04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D16E53-BD82-A437-2460-322677367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DFCD37-A7BC-7420-5242-66D87228D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46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48D06C4-CEA3-1C68-7F33-31271E8CD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4E958B-DA13-9FC2-72B9-4FDE5708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148517-E00A-49D7-71BD-49BFEB351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6026BB-D3DD-45C8-BD87-CBD75EBC2F8F}" type="datetimeFigureOut">
              <a:rPr lang="da-DK" smtClean="0"/>
              <a:t>25-03-2026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4AEC06-2B2C-7DD2-7FDF-1E8F4CFC39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B603CD1-8F34-A1FA-7511-7D00AEF09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88CD34-2C1D-40AA-8F23-EFC2E21C8C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8935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8.png"/><Relationship Id="rId7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customXml" Target="../ink/ink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06C33-AC7B-112B-DC33-AFA53255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Cyklistforbundet Frederiksberg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4EBD55-ED03-3FB4-3728-8ECBBA3BC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84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Event den 25. marts 2026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2000" dirty="0"/>
              <a:t>Agenda:</a:t>
            </a:r>
          </a:p>
          <a:p>
            <a:pPr marL="457200" indent="-457200">
              <a:buAutoNum type="arabicPeriod"/>
            </a:pPr>
            <a:r>
              <a:rPr lang="da-DK" sz="2000" dirty="0"/>
              <a:t>Oplæg og drøftelse med Emil Samaras (E) om kommunens mobilitets politik 2030, og hvilke initiativer skal iværksættes for at komme i mål.</a:t>
            </a:r>
          </a:p>
          <a:p>
            <a:pPr marL="457200" indent="-457200">
              <a:buAutoNum type="arabicPeriod"/>
            </a:pPr>
            <a:r>
              <a:rPr lang="da-DK" sz="2000" dirty="0"/>
              <a:t>Generalforsamling 2026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56B7C11-21EB-4F45-7D33-A1044BED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851" y="2546796"/>
            <a:ext cx="4123830" cy="39460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07AFD4-1F00-A4D7-6151-1DBF44AFD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784" y="467547"/>
            <a:ext cx="1648016" cy="151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1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81D5A-97BE-C99D-453E-B54DC513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Mobilitetspolitik Frederiksberg 2030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865FBC7-9D84-813D-FAB7-8008155F0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587" y="1765113"/>
            <a:ext cx="6181131" cy="435133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5EFBB16-E86D-D46E-A39E-2F91F37CE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260" y="1839825"/>
            <a:ext cx="3713634" cy="430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5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2369D-3659-AB95-BD6E-86CCE57EF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DB8E33C-478D-595A-D337-346609E9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84" y="599221"/>
            <a:ext cx="4696480" cy="857370"/>
          </a:xfrm>
          <a:prstGeom prst="rect">
            <a:avLst/>
          </a:prstGeom>
        </p:spPr>
      </p:pic>
      <p:pic>
        <p:nvPicPr>
          <p:cNvPr id="15" name="Pladsholder til indhold 14">
            <a:extLst>
              <a:ext uri="{FF2B5EF4-FFF2-40B4-BE49-F238E27FC236}">
                <a16:creationId xmlns:a16="http://schemas.microsoft.com/office/drawing/2014/main" id="{0259BBF3-C1E4-B50E-859C-BEE028A13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45894" y="1314637"/>
            <a:ext cx="6222740" cy="4351338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75BA740D-9926-5484-04A1-5CAA4CBE0114}"/>
              </a:ext>
            </a:extLst>
          </p:cNvPr>
          <p:cNvSpPr/>
          <p:nvPr/>
        </p:nvSpPr>
        <p:spPr>
          <a:xfrm>
            <a:off x="5869641" y="1610907"/>
            <a:ext cx="1606923" cy="15903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293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2B541-7174-2234-6405-D19BB271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E393DB-9395-0E63-E9B4-F1A9A033C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103728E-B643-040A-9AAD-0806BE0D3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44" y="0"/>
            <a:ext cx="11878711" cy="6858000"/>
          </a:xfrm>
          <a:prstGeom prst="rect">
            <a:avLst/>
          </a:prstGeom>
        </p:spPr>
      </p:pic>
      <p:sp>
        <p:nvSpPr>
          <p:cNvPr id="6" name="Pil: højre 5">
            <a:extLst>
              <a:ext uri="{FF2B5EF4-FFF2-40B4-BE49-F238E27FC236}">
                <a16:creationId xmlns:a16="http://schemas.microsoft.com/office/drawing/2014/main" id="{C89F4451-2D36-13D3-4EB3-796E4C974176}"/>
              </a:ext>
            </a:extLst>
          </p:cNvPr>
          <p:cNvSpPr/>
          <p:nvPr/>
        </p:nvSpPr>
        <p:spPr>
          <a:xfrm flipH="1">
            <a:off x="6595784" y="1936376"/>
            <a:ext cx="138504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Cykel</a:t>
            </a:r>
          </a:p>
        </p:txBody>
      </p:sp>
      <p:sp>
        <p:nvSpPr>
          <p:cNvPr id="7" name="Pil: højre 6">
            <a:extLst>
              <a:ext uri="{FF2B5EF4-FFF2-40B4-BE49-F238E27FC236}">
                <a16:creationId xmlns:a16="http://schemas.microsoft.com/office/drawing/2014/main" id="{5DE9463F-5989-49C9-142A-31833066B925}"/>
              </a:ext>
            </a:extLst>
          </p:cNvPr>
          <p:cNvSpPr/>
          <p:nvPr/>
        </p:nvSpPr>
        <p:spPr>
          <a:xfrm flipH="1">
            <a:off x="6595784" y="3572037"/>
            <a:ext cx="138504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Cykel</a:t>
            </a:r>
          </a:p>
        </p:txBody>
      </p:sp>
      <p:sp>
        <p:nvSpPr>
          <p:cNvPr id="8" name="Pil: højre 7">
            <a:extLst>
              <a:ext uri="{FF2B5EF4-FFF2-40B4-BE49-F238E27FC236}">
                <a16:creationId xmlns:a16="http://schemas.microsoft.com/office/drawing/2014/main" id="{0D52AC95-0094-1B10-5B50-DBED7BBA95AA}"/>
              </a:ext>
            </a:extLst>
          </p:cNvPr>
          <p:cNvSpPr/>
          <p:nvPr/>
        </p:nvSpPr>
        <p:spPr>
          <a:xfrm flipH="1">
            <a:off x="6595784" y="4295937"/>
            <a:ext cx="138504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Cykel</a:t>
            </a:r>
          </a:p>
        </p:txBody>
      </p:sp>
      <p:sp>
        <p:nvSpPr>
          <p:cNvPr id="9" name="Pil: højre 8">
            <a:extLst>
              <a:ext uri="{FF2B5EF4-FFF2-40B4-BE49-F238E27FC236}">
                <a16:creationId xmlns:a16="http://schemas.microsoft.com/office/drawing/2014/main" id="{9ECD5EF4-9E83-66C3-F53B-AEEF8FFC922A}"/>
              </a:ext>
            </a:extLst>
          </p:cNvPr>
          <p:cNvSpPr/>
          <p:nvPr/>
        </p:nvSpPr>
        <p:spPr>
          <a:xfrm flipH="1">
            <a:off x="6654054" y="5107243"/>
            <a:ext cx="138504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Cykel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F738810-11AF-154C-C750-7F39B1BC6725}"/>
              </a:ext>
            </a:extLst>
          </p:cNvPr>
          <p:cNvSpPr/>
          <p:nvPr/>
        </p:nvSpPr>
        <p:spPr>
          <a:xfrm>
            <a:off x="2857500" y="719418"/>
            <a:ext cx="2010335" cy="571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Pil: højre 3">
            <a:extLst>
              <a:ext uri="{FF2B5EF4-FFF2-40B4-BE49-F238E27FC236}">
                <a16:creationId xmlns:a16="http://schemas.microsoft.com/office/drawing/2014/main" id="{8AE024ED-5ACA-763F-6AAB-2A83CF412D11}"/>
              </a:ext>
            </a:extLst>
          </p:cNvPr>
          <p:cNvSpPr/>
          <p:nvPr/>
        </p:nvSpPr>
        <p:spPr>
          <a:xfrm flipH="1">
            <a:off x="6595784" y="2531759"/>
            <a:ext cx="138504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Cykel</a:t>
            </a:r>
          </a:p>
        </p:txBody>
      </p:sp>
    </p:spTree>
    <p:extLst>
      <p:ext uri="{BB962C8B-B14F-4D97-AF65-F5344CB8AC3E}">
        <p14:creationId xmlns:p14="http://schemas.microsoft.com/office/powerpoint/2010/main" val="151293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>
            <a:extLst>
              <a:ext uri="{FF2B5EF4-FFF2-40B4-BE49-F238E27FC236}">
                <a16:creationId xmlns:a16="http://schemas.microsoft.com/office/drawing/2014/main" id="{0C17CFDA-4EE7-FCEB-20F4-9AEB49FD3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7239" y="635924"/>
            <a:ext cx="8098702" cy="702370"/>
          </a:xfrm>
        </p:spPr>
        <p:txBody>
          <a:bodyPr>
            <a:noAutofit/>
          </a:bodyPr>
          <a:lstStyle/>
          <a:p>
            <a:pPr algn="l"/>
            <a:r>
              <a:rPr lang="da-DK" sz="4000" noProof="0" dirty="0"/>
              <a:t>Cyklistforbundet - F</a:t>
            </a:r>
            <a:r>
              <a:rPr lang="da-DK" sz="4000" dirty="0" err="1"/>
              <a:t>rederiksberg</a:t>
            </a:r>
            <a:endParaRPr lang="da-DK" sz="4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AFF412-CF6A-9C6D-F752-A96738812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DAC6EB-DD7A-9549-92CD-79C608C13FE2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EFAB49-2B22-46B1-692B-6D9F036D0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399" y="6511575"/>
            <a:ext cx="9731968" cy="2387600"/>
          </a:xfrm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bg1"/>
                </a:solidFill>
              </a:rPr>
              <a:t>Syv Fantastiske Formål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sz="4900" dirty="0">
                <a:solidFill>
                  <a:schemeClr val="bg1"/>
                </a:solidFill>
              </a:rPr>
              <a:t> for arbejdet </a:t>
            </a:r>
            <a:br>
              <a:rPr lang="da-DK" sz="4900" dirty="0">
                <a:solidFill>
                  <a:schemeClr val="bg1"/>
                </a:solidFill>
              </a:rPr>
            </a:br>
            <a:r>
              <a:rPr lang="da-DK" sz="4900" dirty="0">
                <a:solidFill>
                  <a:schemeClr val="bg1"/>
                </a:solidFill>
              </a:rPr>
              <a:t>med cyklisme på Frederiksberg</a:t>
            </a:r>
            <a:br>
              <a:rPr lang="da-DK" dirty="0">
                <a:solidFill>
                  <a:schemeClr val="bg1"/>
                </a:solidFill>
              </a:rPr>
            </a:br>
            <a:br>
              <a:rPr lang="da-DK" dirty="0">
                <a:solidFill>
                  <a:schemeClr val="bg1"/>
                </a:solidFill>
              </a:rPr>
            </a:br>
            <a:br>
              <a:rPr lang="da-DK" dirty="0">
                <a:solidFill>
                  <a:schemeClr val="bg1"/>
                </a:solidFill>
              </a:rPr>
            </a:br>
            <a:r>
              <a:rPr lang="da-DK" sz="4000" dirty="0">
                <a:solidFill>
                  <a:schemeClr val="bg1"/>
                </a:solidFill>
              </a:rPr>
              <a:t>Marts 2026</a:t>
            </a:r>
            <a:br>
              <a:rPr lang="da-DK" sz="4000" dirty="0">
                <a:solidFill>
                  <a:schemeClr val="bg1"/>
                </a:solidFill>
              </a:rPr>
            </a:br>
            <a:br>
              <a:rPr lang="da-DK" dirty="0">
                <a:solidFill>
                  <a:schemeClr val="bg1"/>
                </a:solidFill>
              </a:rPr>
            </a:br>
            <a:br>
              <a:rPr lang="da-DK" dirty="0">
                <a:solidFill>
                  <a:schemeClr val="bg1"/>
                </a:solidFill>
              </a:rPr>
            </a:br>
            <a:endParaRPr lang="da-DK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72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57E11F-CDA5-5B06-BFFE-7B8722E34D20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F805936-3099-FD95-4578-CBF6FF1D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De syv mål </a:t>
            </a:r>
            <a:endParaRPr lang="da-DK" sz="4000" noProof="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4242E8-7E77-FBDA-84F4-6EF7BFAC7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490" y="2430489"/>
            <a:ext cx="10515600" cy="384351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noProof="0" dirty="0">
                <a:solidFill>
                  <a:schemeClr val="bg1"/>
                </a:solidFill>
              </a:rPr>
              <a:t>En ny ”Grøn Cykelvej” på tværs af kommunen </a:t>
            </a:r>
            <a:r>
              <a:rPr lang="da-DK" sz="1400" noProof="0" dirty="0">
                <a:solidFill>
                  <a:schemeClr val="bg1"/>
                </a:solidFill>
              </a:rPr>
              <a:t>(MF mål 2)</a:t>
            </a:r>
          </a:p>
          <a:p>
            <a:pPr marL="514350" indent="-514350">
              <a:buFont typeface="+mj-lt"/>
              <a:buAutoNum type="arabicPeriod"/>
            </a:pPr>
            <a:r>
              <a:rPr lang="da-DK" noProof="0" dirty="0">
                <a:solidFill>
                  <a:schemeClr val="bg1"/>
                </a:solidFill>
              </a:rPr>
              <a:t>Bredere cykelstier </a:t>
            </a:r>
            <a:r>
              <a:rPr lang="da-DK" sz="1400" noProof="0" dirty="0">
                <a:solidFill>
                  <a:schemeClr val="bg1"/>
                </a:solidFill>
              </a:rPr>
              <a:t>(MF mål 3, 4, 5 og 6)</a:t>
            </a:r>
          </a:p>
          <a:p>
            <a:pPr marL="514350" indent="-514350">
              <a:buFont typeface="+mj-lt"/>
              <a:buAutoNum type="arabicPeriod"/>
            </a:pPr>
            <a:r>
              <a:rPr lang="da-DK" noProof="0" dirty="0">
                <a:solidFill>
                  <a:schemeClr val="bg1"/>
                </a:solidFill>
              </a:rPr>
              <a:t>Frederiksberg Allé som cykelgade </a:t>
            </a:r>
            <a:r>
              <a:rPr lang="da-DK" sz="1400" dirty="0">
                <a:solidFill>
                  <a:schemeClr val="bg1"/>
                </a:solidFill>
              </a:rPr>
              <a:t>(MF mål 3, 4, 5 og 6)</a:t>
            </a:r>
            <a:endParaRPr lang="da-DK" sz="1400" noProof="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a-DK" noProof="0" dirty="0">
                <a:solidFill>
                  <a:schemeClr val="bg1"/>
                </a:solidFill>
              </a:rPr>
              <a:t>P-plads til ladcykler med mulighed for at låse cyklen </a:t>
            </a:r>
            <a:r>
              <a:rPr lang="da-DK" sz="1400" noProof="0" dirty="0">
                <a:solidFill>
                  <a:schemeClr val="bg1"/>
                </a:solidFill>
              </a:rPr>
              <a:t>(MF mål 4 og 5) </a:t>
            </a:r>
          </a:p>
          <a:p>
            <a:pPr marL="514350" indent="-514350">
              <a:buFont typeface="+mj-lt"/>
              <a:buAutoNum type="arabicPeriod"/>
            </a:pPr>
            <a:r>
              <a:rPr lang="da-DK" noProof="0" dirty="0">
                <a:solidFill>
                  <a:schemeClr val="bg1"/>
                </a:solidFill>
              </a:rPr>
              <a:t>Cykling mod ensretninger </a:t>
            </a:r>
            <a:r>
              <a:rPr lang="da-DK" sz="1400" noProof="0" dirty="0">
                <a:solidFill>
                  <a:schemeClr val="bg1"/>
                </a:solidFill>
              </a:rPr>
              <a:t>(MF mål 2)</a:t>
            </a:r>
          </a:p>
          <a:p>
            <a:pPr marL="514350" indent="-514350">
              <a:buFont typeface="+mj-lt"/>
              <a:buAutoNum type="arabicPeriod"/>
            </a:pPr>
            <a:r>
              <a:rPr lang="da-DK" noProof="0" dirty="0">
                <a:solidFill>
                  <a:schemeClr val="bg1"/>
                </a:solidFill>
              </a:rPr>
              <a:t>Skiltning og </a:t>
            </a:r>
            <a:r>
              <a:rPr lang="da-DK" noProof="0" dirty="0" err="1">
                <a:solidFill>
                  <a:schemeClr val="bg1"/>
                </a:solidFill>
              </a:rPr>
              <a:t>afmækning</a:t>
            </a:r>
            <a:r>
              <a:rPr lang="da-DK" noProof="0" dirty="0">
                <a:solidFill>
                  <a:schemeClr val="bg1"/>
                </a:solidFill>
              </a:rPr>
              <a:t> ved vejarbejder </a:t>
            </a:r>
            <a:r>
              <a:rPr lang="da-DK" sz="1400" noProof="0" dirty="0">
                <a:solidFill>
                  <a:schemeClr val="bg1"/>
                </a:solidFill>
              </a:rPr>
              <a:t>(MF mål 2, 3, 4, 5 og 6)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>
                <a:solidFill>
                  <a:schemeClr val="bg1"/>
                </a:solidFill>
              </a:rPr>
              <a:t>Bedre </a:t>
            </a:r>
            <a:r>
              <a:rPr lang="da-DK" noProof="0" dirty="0">
                <a:solidFill>
                  <a:schemeClr val="bg1"/>
                </a:solidFill>
              </a:rPr>
              <a:t>cykelbaner på brostensbelægninger </a:t>
            </a:r>
            <a:r>
              <a:rPr lang="da-DK" sz="1400" noProof="0" dirty="0">
                <a:solidFill>
                  <a:schemeClr val="bg1"/>
                </a:solidFill>
              </a:rPr>
              <a:t>(MF mål 3 og 4)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8C1F70-9F7A-7D75-5134-364FF0DA1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4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31DAB-FA51-0ADD-08FD-3DB897373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FF8143-CBFD-1B64-CD21-5FD1AAC8A522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9FA94A-5D06-9B20-309C-39B902D80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1. Ny Grøn Cykelvej fra Nord til Syd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D429C7-38C5-EB77-FDFC-12D9AC98D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9CD778-A595-24B3-CDE3-48945389F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369" y="2164898"/>
            <a:ext cx="4324267" cy="3778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F9A60C-61A7-4402-CDF7-F4D74A380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163" y="6047532"/>
            <a:ext cx="4259229" cy="7681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9" name="Håndskrift 28">
                <a:extLst>
                  <a:ext uri="{FF2B5EF4-FFF2-40B4-BE49-F238E27FC236}">
                    <a16:creationId xmlns:a16="http://schemas.microsoft.com/office/drawing/2014/main" id="{1E1200F0-BC19-5FCB-F49D-9BD60B9EE10B}"/>
                  </a:ext>
                </a:extLst>
              </p14:cNvPr>
              <p14:cNvContentPartPr/>
              <p14:nvPr/>
            </p14:nvContentPartPr>
            <p14:xfrm>
              <a:off x="7644763" y="6559402"/>
              <a:ext cx="968400" cy="360"/>
            </p14:xfrm>
          </p:contentPart>
        </mc:Choice>
        <mc:Fallback xmlns="">
          <p:pic>
            <p:nvPicPr>
              <p:cNvPr id="29" name="Håndskrift 28">
                <a:extLst>
                  <a:ext uri="{FF2B5EF4-FFF2-40B4-BE49-F238E27FC236}">
                    <a16:creationId xmlns:a16="http://schemas.microsoft.com/office/drawing/2014/main" id="{1E1200F0-BC19-5FCB-F49D-9BD60B9EE10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08763" y="6523402"/>
                <a:ext cx="10400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" name="Håndskrift 29">
                <a:extLst>
                  <a:ext uri="{FF2B5EF4-FFF2-40B4-BE49-F238E27FC236}">
                    <a16:creationId xmlns:a16="http://schemas.microsoft.com/office/drawing/2014/main" id="{2E9C80F8-5255-2BC6-E2AE-57504F1CCA02}"/>
                  </a:ext>
                </a:extLst>
              </p14:cNvPr>
              <p14:cNvContentPartPr/>
              <p14:nvPr/>
            </p14:nvContentPartPr>
            <p14:xfrm>
              <a:off x="7644043" y="6253244"/>
              <a:ext cx="969120" cy="8640"/>
            </p14:xfrm>
          </p:contentPart>
        </mc:Choice>
        <mc:Fallback xmlns="">
          <p:pic>
            <p:nvPicPr>
              <p:cNvPr id="30" name="Håndskrift 29">
                <a:extLst>
                  <a:ext uri="{FF2B5EF4-FFF2-40B4-BE49-F238E27FC236}">
                    <a16:creationId xmlns:a16="http://schemas.microsoft.com/office/drawing/2014/main" id="{2E9C80F8-5255-2BC6-E2AE-57504F1CCA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08043" y="6215679"/>
                <a:ext cx="1040760" cy="83395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kstfelt 26">
            <a:extLst>
              <a:ext uri="{FF2B5EF4-FFF2-40B4-BE49-F238E27FC236}">
                <a16:creationId xmlns:a16="http://schemas.microsoft.com/office/drawing/2014/main" id="{4EFA5B05-B1C4-E214-1BFE-1A9AE7298A41}"/>
              </a:ext>
            </a:extLst>
          </p:cNvPr>
          <p:cNvSpPr txBox="1"/>
          <p:nvPr/>
        </p:nvSpPr>
        <p:spPr>
          <a:xfrm>
            <a:off x="487550" y="2085173"/>
            <a:ext cx="62554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noProof="0" dirty="0">
                <a:solidFill>
                  <a:schemeClr val="bg1"/>
                </a:solidFill>
              </a:rPr>
              <a:t>Hvis mobilitetspolitikken skal opfyldes ved, at der kommer flere cyklister og flere varer transporteres på ladcykler, skal der skaffes </a:t>
            </a:r>
            <a:r>
              <a:rPr lang="da-DK" u="sng" noProof="0" dirty="0">
                <a:solidFill>
                  <a:schemeClr val="bg1"/>
                </a:solidFill>
              </a:rPr>
              <a:t>bedre plads til cyklerne</a:t>
            </a:r>
            <a:r>
              <a:rPr lang="da-DK" noProof="0" dirty="0">
                <a:solidFill>
                  <a:schemeClr val="bg1"/>
                </a:solidFill>
              </a:rPr>
              <a:t>.</a:t>
            </a:r>
          </a:p>
          <a:p>
            <a:endParaRPr lang="da-DK" noProof="0" dirty="0">
              <a:solidFill>
                <a:schemeClr val="bg1"/>
              </a:solidFill>
            </a:endParaRPr>
          </a:p>
          <a:p>
            <a:r>
              <a:rPr lang="da-DK" noProof="0" dirty="0">
                <a:solidFill>
                  <a:schemeClr val="bg1"/>
                </a:solidFill>
              </a:rPr>
              <a:t>Den største barriere for at folk cykler er </a:t>
            </a:r>
            <a:r>
              <a:rPr lang="da-DK" u="sng" noProof="0" dirty="0">
                <a:solidFill>
                  <a:schemeClr val="bg1"/>
                </a:solidFill>
              </a:rPr>
              <a:t>utryghed</a:t>
            </a:r>
            <a:r>
              <a:rPr lang="da-DK" noProof="0" dirty="0">
                <a:solidFill>
                  <a:schemeClr val="bg1"/>
                </a:solidFill>
              </a:rPr>
              <a:t>, dels i forhold til biler og dels fordi cyklerne ligger for tæt på cykelstierne.  </a:t>
            </a:r>
          </a:p>
          <a:p>
            <a:endParaRPr lang="da-DK" noProof="0" dirty="0">
              <a:solidFill>
                <a:schemeClr val="bg1"/>
              </a:solidFill>
            </a:endParaRPr>
          </a:p>
          <a:p>
            <a:r>
              <a:rPr lang="da-DK" u="sng" noProof="0" dirty="0">
                <a:solidFill>
                  <a:schemeClr val="bg1"/>
                </a:solidFill>
              </a:rPr>
              <a:t>Cyklisterne er bange </a:t>
            </a:r>
            <a:r>
              <a:rPr lang="da-DK" noProof="0" dirty="0">
                <a:solidFill>
                  <a:schemeClr val="bg1"/>
                </a:solidFill>
              </a:rPr>
              <a:t>for at blive ramt af andre cyklister, bange for at overhale og bange for at stige af og på cyklen. </a:t>
            </a:r>
          </a:p>
          <a:p>
            <a:endParaRPr lang="da-DK" noProof="0" dirty="0">
              <a:solidFill>
                <a:schemeClr val="bg1"/>
              </a:solidFill>
            </a:endParaRPr>
          </a:p>
          <a:p>
            <a:r>
              <a:rPr lang="da-DK" noProof="0" dirty="0">
                <a:solidFill>
                  <a:schemeClr val="bg1"/>
                </a:solidFill>
              </a:rPr>
              <a:t>Den nuværende Grønne sti er stor succes. Cyklister kommer hurtigt og trygt frem. </a:t>
            </a:r>
          </a:p>
          <a:p>
            <a:endParaRPr lang="da-DK" noProof="0" dirty="0">
              <a:solidFill>
                <a:schemeClr val="bg1"/>
              </a:solidFill>
            </a:endParaRPr>
          </a:p>
          <a:p>
            <a:r>
              <a:rPr lang="da-DK" noProof="0" dirty="0">
                <a:solidFill>
                  <a:schemeClr val="bg1"/>
                </a:solidFill>
              </a:rPr>
              <a:t>Vi ønsker at gentage denne succes, med veje der er indrettet primært til cyklister.    </a:t>
            </a:r>
          </a:p>
        </p:txBody>
      </p:sp>
    </p:spTree>
    <p:extLst>
      <p:ext uri="{BB962C8B-B14F-4D97-AF65-F5344CB8AC3E}">
        <p14:creationId xmlns:p14="http://schemas.microsoft.com/office/powerpoint/2010/main" val="1808764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DF972-B046-4433-3CA0-75F35F9D7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8BCBAF-D6C1-1EFF-CE3A-421DFD05BD60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B59EF2-06F5-DDDB-9760-FA549EA9E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2. Bredere cykelstier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60F944-0B16-698B-8FD8-AA69D5300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80541E-4359-6251-7D1D-63A49E14D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536" y="1955637"/>
            <a:ext cx="2972891" cy="2148076"/>
          </a:xfrm>
          <a:prstGeom prst="rect">
            <a:avLst/>
          </a:prstGeom>
        </p:spPr>
      </p:pic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5CE553FD-7214-F8AE-FAB2-417E81621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126" y="2101352"/>
            <a:ext cx="7770795" cy="4351338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da-DK" sz="1800" u="sng" noProof="0" dirty="0">
                <a:solidFill>
                  <a:schemeClr val="bg1"/>
                </a:solidFill>
              </a:rPr>
              <a:t>Utryghed</a:t>
            </a:r>
            <a:r>
              <a:rPr lang="da-DK" sz="1800" noProof="0" dirty="0">
                <a:solidFill>
                  <a:schemeClr val="bg1"/>
                </a:solidFill>
              </a:rPr>
              <a:t> er den største barriere for at få folk til at cykle mere. Folk er utrygge ved at cykle og nervøse for at kunne blive ramt af andre cyklister.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800" u="sng" noProof="0" dirty="0">
                <a:solidFill>
                  <a:schemeClr val="bg1"/>
                </a:solidFill>
              </a:rPr>
              <a:t>Nye cyklister </a:t>
            </a:r>
            <a:r>
              <a:rPr lang="da-DK" sz="1800" noProof="0" dirty="0">
                <a:solidFill>
                  <a:schemeClr val="bg1"/>
                </a:solidFill>
              </a:rPr>
              <a:t>som f</a:t>
            </a:r>
            <a:r>
              <a:rPr lang="da-DK" sz="1800" dirty="0">
                <a:solidFill>
                  <a:schemeClr val="bg1"/>
                </a:solidFill>
              </a:rPr>
              <a:t>x</a:t>
            </a:r>
            <a:r>
              <a:rPr lang="da-DK" sz="1800" noProof="0" dirty="0">
                <a:solidFill>
                  <a:schemeClr val="bg1"/>
                </a:solidFill>
              </a:rPr>
              <a:t> børn, tilflyttere </a:t>
            </a:r>
            <a:r>
              <a:rPr lang="da-DK" sz="1800" dirty="0">
                <a:solidFill>
                  <a:schemeClr val="bg1"/>
                </a:solidFill>
              </a:rPr>
              <a:t>og turister</a:t>
            </a:r>
            <a:r>
              <a:rPr lang="da-DK" sz="1800" noProof="0" dirty="0">
                <a:solidFill>
                  <a:schemeClr val="bg1"/>
                </a:solidFill>
              </a:rPr>
              <a:t> skal have ro og plads til at finde balancen på cyklen.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800" noProof="0" dirty="0">
                <a:solidFill>
                  <a:schemeClr val="bg1"/>
                </a:solidFill>
              </a:rPr>
              <a:t>Cykelstierne skal kunne rumme cykeltrafikken, også </a:t>
            </a:r>
            <a:r>
              <a:rPr lang="da-DK" sz="1800" u="sng" noProof="0" dirty="0">
                <a:solidFill>
                  <a:schemeClr val="bg1"/>
                </a:solidFill>
              </a:rPr>
              <a:t>i myldretiden</a:t>
            </a:r>
            <a:r>
              <a:rPr lang="da-DK" sz="1800" noProof="0" dirty="0">
                <a:solidFill>
                  <a:schemeClr val="bg1"/>
                </a:solidFill>
              </a:rPr>
              <a:t>. Cyklen skal være et transportmiddel til og fra arbejde.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800" noProof="0" dirty="0">
                <a:solidFill>
                  <a:schemeClr val="bg1"/>
                </a:solidFill>
              </a:rPr>
              <a:t>Brede cykelstier giver et </a:t>
            </a:r>
            <a:r>
              <a:rPr lang="da-DK" sz="1800" u="sng" noProof="0" dirty="0">
                <a:solidFill>
                  <a:schemeClr val="bg1"/>
                </a:solidFill>
              </a:rPr>
              <a:t>bedre flow i trafikken</a:t>
            </a:r>
            <a:r>
              <a:rPr lang="da-DK" sz="1800" noProof="0" dirty="0">
                <a:solidFill>
                  <a:schemeClr val="bg1"/>
                </a:solidFill>
              </a:rPr>
              <a:t>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800" noProof="0" dirty="0">
                <a:solidFill>
                  <a:schemeClr val="bg1"/>
                </a:solidFill>
              </a:rPr>
              <a:t>Cykelstierne skal kunne rumme de </a:t>
            </a:r>
            <a:r>
              <a:rPr lang="da-DK" sz="1800" u="sng" noProof="0" dirty="0">
                <a:solidFill>
                  <a:schemeClr val="bg1"/>
                </a:solidFill>
              </a:rPr>
              <a:t>store cykeltyper</a:t>
            </a:r>
            <a:r>
              <a:rPr lang="da-DK" sz="1800" noProof="0" dirty="0">
                <a:solidFill>
                  <a:schemeClr val="bg1"/>
                </a:solidFill>
              </a:rPr>
              <a:t>, som fx </a:t>
            </a:r>
            <a:r>
              <a:rPr lang="da-DK" sz="1800" noProof="0" dirty="0" err="1">
                <a:solidFill>
                  <a:schemeClr val="bg1"/>
                </a:solidFill>
              </a:rPr>
              <a:t>cargo</a:t>
            </a:r>
            <a:r>
              <a:rPr lang="da-DK" sz="1800" noProof="0" dirty="0">
                <a:solidFill>
                  <a:schemeClr val="bg1"/>
                </a:solidFill>
              </a:rPr>
              <a:t> bikes og ladcykler.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B81304-D381-BE75-60D3-788B9F869D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151"/>
          <a:stretch>
            <a:fillRect/>
          </a:stretch>
        </p:blipFill>
        <p:spPr>
          <a:xfrm>
            <a:off x="8666536" y="4304614"/>
            <a:ext cx="2972891" cy="214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5C3B1-60CE-AEF2-CDD1-5FD5D1663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0C5CE4-9014-210A-859E-09B0E853CDD4}"/>
              </a:ext>
            </a:extLst>
          </p:cNvPr>
          <p:cNvSpPr/>
          <p:nvPr/>
        </p:nvSpPr>
        <p:spPr>
          <a:xfrm>
            <a:off x="0" y="1763182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87846C-EDBB-2E55-7C54-76BEC4DA3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3. Frederiksberg Allé som cykelgade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823D90-4097-130E-7F0A-44B548AFA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474E68-9BC2-CF6D-456E-CDD0A78AE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122" y="1918459"/>
            <a:ext cx="2381014" cy="15855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DA288E-BEEE-2EC9-3AA7-96A42721D4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76" r="26099"/>
          <a:stretch>
            <a:fillRect/>
          </a:stretch>
        </p:blipFill>
        <p:spPr>
          <a:xfrm>
            <a:off x="9578122" y="3589008"/>
            <a:ext cx="2381014" cy="15972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3362D9-04F7-AA80-8C5B-86D3199D1F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245" t="1826" r="20186" b="1826"/>
          <a:stretch>
            <a:fillRect/>
          </a:stretch>
        </p:blipFill>
        <p:spPr>
          <a:xfrm>
            <a:off x="9578122" y="5293932"/>
            <a:ext cx="2381014" cy="1480752"/>
          </a:xfrm>
          <a:prstGeom prst="rect">
            <a:avLst/>
          </a:prstGeom>
        </p:spPr>
      </p:pic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5B14231B-1E0D-6187-17FE-61A70F44C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75" y="2198461"/>
            <a:ext cx="8735773" cy="3741457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da-DK" sz="1900" noProof="0" dirty="0">
                <a:solidFill>
                  <a:schemeClr val="bg1"/>
                </a:solidFill>
              </a:rPr>
              <a:t>Frederiksberg Allé bør anlægges til primært at være til gang, cykler og busser.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900" noProof="0" dirty="0">
                <a:solidFill>
                  <a:schemeClr val="bg1"/>
                </a:solidFill>
              </a:rPr>
              <a:t>Frederiksberg Allé er alt for farlig for cyklister i sin nuværende form, så en ændring skal ske. Det er ikke bæredygtigt at indrette det offentlige rum ud fra bilisme, og det er ikke en del af kommunens mobilitetspolitik.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900" noProof="0" dirty="0">
                <a:solidFill>
                  <a:schemeClr val="bg1"/>
                </a:solidFill>
              </a:rPr>
              <a:t>Frederiksberg Allé som cykelgade vil indgå i sammenhængende Grøn cykelvej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1900" noProof="0" dirty="0">
                <a:solidFill>
                  <a:schemeClr val="bg1"/>
                </a:solidFill>
              </a:rPr>
              <a:t>Cykelgade på Frederiksberg Allé vil tage presset af cykelstierne på Gammel Kongevej</a:t>
            </a:r>
          </a:p>
          <a:p>
            <a:pPr marL="0" indent="0">
              <a:buNone/>
            </a:pPr>
            <a:endParaRPr lang="da-DK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35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03872-AADD-B4D0-5B89-D8298CEC2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CDFD536-E97F-D2A1-1042-0BEF4AF8E72B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9BC1A9-6825-A982-FAF1-60DE583F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4. P-plads til ladcykler med låsemulighed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C47AD3-2380-837F-CCA5-C93F1AF2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346EF4-97BC-1EA0-857D-26911989A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163" y="1894885"/>
            <a:ext cx="2312545" cy="23237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405D93-1996-F523-B006-F0ABA4A7F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6162" y="4349693"/>
            <a:ext cx="2312545" cy="2358797"/>
          </a:xfrm>
          <a:prstGeom prst="rect">
            <a:avLst/>
          </a:prstGeom>
        </p:spPr>
      </p:pic>
      <p:sp>
        <p:nvSpPr>
          <p:cNvPr id="16" name="Pladsholder til indhold 2">
            <a:extLst>
              <a:ext uri="{FF2B5EF4-FFF2-40B4-BE49-F238E27FC236}">
                <a16:creationId xmlns:a16="http://schemas.microsoft.com/office/drawing/2014/main" id="{DDD7124D-869D-14F5-F98C-C1C843167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025" y="2126596"/>
            <a:ext cx="8478844" cy="4731404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P-pladser bør forsynes med ‘låseanker’ i jorden, så de både kan anvendes af biler og ladcykler.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Kommunen mangler plads til at parkere ladcykler, hvor de kan låses til nagelfast enhed.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Børnefamilier undlader at anskaffe en ladcykel af frygt for at den bliver stjålet.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Cykler må gratis parkeres på P-pladser.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En ladcykel kan erstatte en bil i byen.</a:t>
            </a:r>
          </a:p>
          <a:p>
            <a:endParaRPr lang="da-DK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36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D2296-1AC2-6A95-6619-5F076CA91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6706A9-7FB4-FA0B-5912-D1B7C7D5644F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F8424B-2B3C-0A83-C607-44F3BD6D9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5. Cykling mod ensretning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B3A7F3-5E42-B25C-FE4E-B193C56FB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06806B-4E59-FBC4-9BB9-89FB21DF1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601" y="2057829"/>
            <a:ext cx="6468417" cy="143268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D3893DE-3C2D-1710-E423-95C4A11D54D1}"/>
              </a:ext>
            </a:extLst>
          </p:cNvPr>
          <p:cNvGrpSpPr/>
          <p:nvPr/>
        </p:nvGrpSpPr>
        <p:grpSpPr>
          <a:xfrm>
            <a:off x="5510600" y="3551648"/>
            <a:ext cx="6468417" cy="1432684"/>
            <a:chOff x="2678457" y="4363289"/>
            <a:chExt cx="6230219" cy="1081738"/>
          </a:xfrm>
        </p:grpSpPr>
        <p:pic>
          <p:nvPicPr>
            <p:cNvPr id="10" name="Billede 14" descr="Et billede, der indeholder udendørs, træ, køretøj, Landkøretøj&#10;&#10;AI-genereret indhold kan være ukorrekt.">
              <a:extLst>
                <a:ext uri="{FF2B5EF4-FFF2-40B4-BE49-F238E27FC236}">
                  <a16:creationId xmlns:a16="http://schemas.microsoft.com/office/drawing/2014/main" id="{566E982D-5240-17EA-407F-0591C9D1E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9782" b="4581"/>
            <a:stretch>
              <a:fillRect/>
            </a:stretch>
          </p:blipFill>
          <p:spPr>
            <a:xfrm>
              <a:off x="2678457" y="4363289"/>
              <a:ext cx="6230219" cy="1081738"/>
            </a:xfrm>
            <a:prstGeom prst="rect">
              <a:avLst/>
            </a:prstGeom>
          </p:spPr>
        </p:pic>
        <p:sp>
          <p:nvSpPr>
            <p:cNvPr id="11" name="Rektangel 15">
              <a:extLst>
                <a:ext uri="{FF2B5EF4-FFF2-40B4-BE49-F238E27FC236}">
                  <a16:creationId xmlns:a16="http://schemas.microsoft.com/office/drawing/2014/main" id="{D0D0A6A6-69CF-6FDB-BE5C-CBC1C0D9F71F}"/>
                </a:ext>
              </a:extLst>
            </p:cNvPr>
            <p:cNvSpPr/>
            <p:nvPr/>
          </p:nvSpPr>
          <p:spPr>
            <a:xfrm>
              <a:off x="4006541" y="4417270"/>
              <a:ext cx="3782479" cy="39697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200" noProof="0" dirty="0"/>
                <a:t>Sct. Knuds Vej: Hvorfor ensretning for cyklister?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AF59C6D-1634-BB92-EB55-839235B1F7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" r="34732"/>
          <a:stretch>
            <a:fillRect/>
          </a:stretch>
        </p:blipFill>
        <p:spPr>
          <a:xfrm>
            <a:off x="5510600" y="5110882"/>
            <a:ext cx="6468417" cy="1474602"/>
          </a:xfrm>
          <a:prstGeom prst="rect">
            <a:avLst/>
          </a:prstGeom>
        </p:spPr>
      </p:pic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69EA9CEE-ABD1-5501-B6AD-39A9AE15C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53" y="2173661"/>
            <a:ext cx="4937264" cy="4684339"/>
          </a:xfrm>
        </p:spPr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da-DK" sz="2400" noProof="0" dirty="0">
                <a:solidFill>
                  <a:schemeClr val="bg1"/>
                </a:solidFill>
              </a:rPr>
              <a:t>Cykelvejene på Frederiksberg kan forøges med mange kilometer, hvis man </a:t>
            </a:r>
            <a:r>
              <a:rPr lang="da-DK" sz="2400" dirty="0">
                <a:solidFill>
                  <a:schemeClr val="bg1"/>
                </a:solidFill>
              </a:rPr>
              <a:t>t</a:t>
            </a:r>
            <a:r>
              <a:rPr lang="da-DK" sz="2400" noProof="0" dirty="0" err="1">
                <a:solidFill>
                  <a:schemeClr val="bg1"/>
                </a:solidFill>
              </a:rPr>
              <a:t>illader</a:t>
            </a:r>
            <a:r>
              <a:rPr lang="da-DK" sz="2400" noProof="0" dirty="0">
                <a:solidFill>
                  <a:schemeClr val="bg1"/>
                </a:solidFill>
              </a:rPr>
              <a:t> at cykle mod ensretningen.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da-DK" sz="2400" noProof="0" dirty="0">
                <a:solidFill>
                  <a:schemeClr val="bg1"/>
                </a:solidFill>
              </a:rPr>
              <a:t>Ensretningen synes at være møntet på biltrafik. </a:t>
            </a:r>
          </a:p>
          <a:p>
            <a:pPr marL="0" indent="0">
              <a:buNone/>
            </a:pPr>
            <a:endParaRPr lang="da-DK" noProof="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a-DK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49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50ECE-7183-08D3-BBD6-C1FC98A50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F862A07-D916-5663-7D68-F75A2FA89CD2}"/>
              </a:ext>
            </a:extLst>
          </p:cNvPr>
          <p:cNvSpPr/>
          <p:nvPr/>
        </p:nvSpPr>
        <p:spPr>
          <a:xfrm>
            <a:off x="0" y="1846498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9331DA-FAB0-B8B1-EC3E-7F55BAF44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88465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6. Afmærkning og skiltning ved vejarbejder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8FC154-AA6B-305E-3CC9-D958005F5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9D7329F-6669-3CA8-1077-FDF6B7042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76370" y="4984428"/>
            <a:ext cx="1691176" cy="1717683"/>
          </a:xfrm>
          <a:prstGeom prst="rect">
            <a:avLst/>
          </a:prstGeom>
        </p:spPr>
      </p:pic>
      <p:sp>
        <p:nvSpPr>
          <p:cNvPr id="15" name="Pladsholder til indhold 2">
            <a:extLst>
              <a:ext uri="{FF2B5EF4-FFF2-40B4-BE49-F238E27FC236}">
                <a16:creationId xmlns:a16="http://schemas.microsoft.com/office/drawing/2014/main" id="{87A20A18-4E43-CAC9-89F1-9F8DB094F0B8}"/>
              </a:ext>
            </a:extLst>
          </p:cNvPr>
          <p:cNvSpPr txBox="1">
            <a:spLocks/>
          </p:cNvSpPr>
          <p:nvPr/>
        </p:nvSpPr>
        <p:spPr>
          <a:xfrm>
            <a:off x="301577" y="2021451"/>
            <a:ext cx="7520968" cy="4778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800"/>
              </a:spcAft>
              <a:buNone/>
            </a:pPr>
            <a:r>
              <a:rPr lang="da-DK" sz="2000" dirty="0">
                <a:solidFill>
                  <a:schemeClr val="bg1"/>
                </a:solidFill>
              </a:rPr>
              <a:t>Der bør altid etableres en midlertidig cykelbane, ved arbejder på cykelsti.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da-DK" sz="2000" dirty="0">
                <a:solidFill>
                  <a:schemeClr val="bg1"/>
                </a:solidFill>
              </a:rPr>
              <a:t>Skilt med ‘Stå af og træk’ bør ikke bruges. At trække med </a:t>
            </a:r>
            <a:r>
              <a:rPr lang="da-DK" sz="2000" dirty="0" err="1">
                <a:solidFill>
                  <a:schemeClr val="bg1"/>
                </a:solidFill>
              </a:rPr>
              <a:t>ladcycler</a:t>
            </a:r>
            <a:r>
              <a:rPr lang="da-DK" sz="2000" dirty="0">
                <a:solidFill>
                  <a:schemeClr val="bg1"/>
                </a:solidFill>
              </a:rPr>
              <a:t> er ikke realistisk. De er for tunge og fylder for meget.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da-DK" sz="2000" dirty="0">
                <a:solidFill>
                  <a:schemeClr val="bg1"/>
                </a:solidFill>
              </a:rPr>
              <a:t>Fodgængere og cykler har 1. og 2. prioritet i kommunens mobilitetspolitik, og bør derfor prioriteres plads ved vejarbejder. Kørebanen kan evt. indskrænkes.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da-DK" sz="2000" dirty="0">
                <a:solidFill>
                  <a:schemeClr val="bg1"/>
                </a:solidFill>
              </a:rPr>
              <a:t>Skilte bør være målrettet cyklister fx med korrekt angivelse af om en vej er spærret for cyklister.</a:t>
            </a:r>
          </a:p>
          <a:p>
            <a:pPr marL="0" indent="0">
              <a:buNone/>
            </a:pP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3" name="Billede 2" descr="Et billede, der indeholder Landkøretøj, hjul, køretøj, bil&#10;&#10;AI-genereret indhold kan være ukorrekt.">
            <a:extLst>
              <a:ext uri="{FF2B5EF4-FFF2-40B4-BE49-F238E27FC236}">
                <a16:creationId xmlns:a16="http://schemas.microsoft.com/office/drawing/2014/main" id="{211B12BD-5D04-DB97-669B-49CF24955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221" y="2021451"/>
            <a:ext cx="2596883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1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A7CD9-631B-1165-0DDE-1CA628AB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211532A-2AC9-784D-41EC-7B8EE440BA97}"/>
              </a:ext>
            </a:extLst>
          </p:cNvPr>
          <p:cNvSpPr/>
          <p:nvPr/>
        </p:nvSpPr>
        <p:spPr>
          <a:xfrm>
            <a:off x="0" y="1825827"/>
            <a:ext cx="12192000" cy="501150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651F2C2-8EC6-E128-5CD7-52472869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26" y="365125"/>
            <a:ext cx="9684774" cy="1325563"/>
          </a:xfrm>
        </p:spPr>
        <p:txBody>
          <a:bodyPr>
            <a:normAutofit/>
          </a:bodyPr>
          <a:lstStyle/>
          <a:p>
            <a:r>
              <a:rPr lang="da-DK" sz="4000" dirty="0"/>
              <a:t>7. Bedre cykelbaner på brostensbelægninger</a:t>
            </a:r>
            <a:br>
              <a:rPr lang="da-DK" sz="4000" dirty="0"/>
            </a:br>
            <a:endParaRPr lang="da-DK" sz="400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D9AE59-AA72-3C80-A4A5-12E6EB25F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50" y="231769"/>
            <a:ext cx="1648016" cy="1510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BFE6C1-3EE2-3C9F-4FE8-5A327C89D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418" y="2113940"/>
            <a:ext cx="3650036" cy="22628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C067D8-6402-31E2-7DE2-213149D563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6448"/>
          <a:stretch>
            <a:fillRect/>
          </a:stretch>
        </p:blipFill>
        <p:spPr>
          <a:xfrm>
            <a:off x="8064418" y="4480881"/>
            <a:ext cx="3611618" cy="23092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54AFEE-7EBA-38B4-0CEE-E73C11EA0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0796" y="6148421"/>
            <a:ext cx="2883658" cy="688908"/>
          </a:xfrm>
          <a:prstGeom prst="rect">
            <a:avLst/>
          </a:prstGeom>
        </p:spPr>
      </p:pic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6C643C69-62DB-5E1E-5A88-9DAB3EF5E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395" y="2155909"/>
            <a:ext cx="7072834" cy="4351338"/>
          </a:xfrm>
        </p:spPr>
        <p:txBody>
          <a:bodyPr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Brosten er meget ubehagelige og kan være farlige at cykle på.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da-DK" sz="1600" noProof="0" dirty="0">
                <a:solidFill>
                  <a:schemeClr val="bg1"/>
                </a:solidFill>
              </a:rPr>
              <a:t>De er ubehagelige, fordi man bliver godt rystet.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da-DK" sz="1600" noProof="0" dirty="0">
                <a:solidFill>
                  <a:schemeClr val="bg1"/>
                </a:solidFill>
              </a:rPr>
              <a:t>De kan være farlige fordi fx cykelkurv og tasker kan hoppe af og ‘spænde ben’ og fordi cyklen slinger, så cyklister kan ramme hinanden.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-DK" sz="2000" noProof="0" dirty="0">
                <a:solidFill>
                  <a:schemeClr val="bg1"/>
                </a:solidFill>
              </a:rPr>
              <a:t>Fx bør der slibes cykelbaner over </a:t>
            </a:r>
            <a:r>
              <a:rPr lang="da-DK" sz="2000" noProof="0" dirty="0" err="1">
                <a:solidFill>
                  <a:schemeClr val="bg1"/>
                </a:solidFill>
              </a:rPr>
              <a:t>Sct</a:t>
            </a:r>
            <a:r>
              <a:rPr lang="da-DK" sz="2000" noProof="0" dirty="0">
                <a:solidFill>
                  <a:schemeClr val="bg1"/>
                </a:solidFill>
              </a:rPr>
              <a:t> Thomas Plads og afslibning bør være bredere på Solbjergvej.</a:t>
            </a:r>
          </a:p>
          <a:p>
            <a:pPr marL="0" indent="0">
              <a:buNone/>
            </a:pPr>
            <a:endParaRPr lang="da-DK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989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D7E972-8E48-758F-26EC-B7E4488A2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Generalforsamling 25. marts 2026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48CFC0B-2C4B-121B-F341-390997216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1800" dirty="0"/>
              <a:t>Valg af dirigent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Bestyrelsens beretning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Regnskab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Indkomne forslag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Valg til bestyrelsen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Valg af suppleant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Valg af formand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Valg af delegerede til cyklistforbundets landsmøde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Valg af revisor og revisorsuppleant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Fremtidig virksomhed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1800" dirty="0"/>
              <a:t>Eventuelt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4126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3B629C-823E-54B5-AB1A-A37AEF82D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Beretning 2026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7FE990-A54A-9F17-23EB-AEDD09E3A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282"/>
            <a:ext cx="4728882" cy="4724681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u="sng" dirty="0"/>
              <a:t>Udadvendte aktiviteter:</a:t>
            </a:r>
          </a:p>
          <a:p>
            <a:r>
              <a:rPr lang="da-DK" sz="2400" dirty="0"/>
              <a:t>Det Grønne Råd</a:t>
            </a:r>
          </a:p>
          <a:p>
            <a:r>
              <a:rPr lang="da-DK" sz="2400" dirty="0"/>
              <a:t>Grønne Dage </a:t>
            </a:r>
          </a:p>
          <a:p>
            <a:r>
              <a:rPr lang="da-DK" sz="2400" dirty="0"/>
              <a:t>Facebook</a:t>
            </a:r>
          </a:p>
          <a:p>
            <a:r>
              <a:rPr lang="da-DK" sz="2400" dirty="0"/>
              <a:t>Konference om tryghed på cykel </a:t>
            </a:r>
          </a:p>
          <a:p>
            <a:r>
              <a:rPr lang="da-DK" sz="2400" dirty="0"/>
              <a:t>Cyklet med politikere op til kommunalvalg</a:t>
            </a:r>
          </a:p>
          <a:p>
            <a:r>
              <a:rPr lang="da-DK" sz="2400" dirty="0"/>
              <a:t>Julekort til politikere </a:t>
            </a:r>
          </a:p>
          <a:p>
            <a:r>
              <a:rPr lang="da-DK" sz="2400" dirty="0"/>
              <a:t>Møder med politikere</a:t>
            </a:r>
          </a:p>
          <a:p>
            <a:r>
              <a:rPr lang="da-DK" sz="2400" dirty="0"/>
              <a:t>Møder med embedsmænd</a:t>
            </a:r>
          </a:p>
          <a:p>
            <a:endParaRPr lang="da-DK" dirty="0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0FFBC63A-0400-9745-9878-D65626B5F40C}"/>
              </a:ext>
            </a:extLst>
          </p:cNvPr>
          <p:cNvSpPr txBox="1">
            <a:spLocks/>
          </p:cNvSpPr>
          <p:nvPr/>
        </p:nvSpPr>
        <p:spPr>
          <a:xfrm>
            <a:off x="6096000" y="1452281"/>
            <a:ext cx="4728882" cy="47246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u="sng" dirty="0"/>
              <a:t>Indre aktiviteter:</a:t>
            </a:r>
          </a:p>
          <a:p>
            <a:r>
              <a:rPr lang="da-DK" sz="2400" dirty="0"/>
              <a:t>Afklaret strategi for vores indsatser – de skal rettes mod beslutningstagere</a:t>
            </a:r>
          </a:p>
          <a:p>
            <a:r>
              <a:rPr lang="da-DK" sz="2400" dirty="0"/>
              <a:t>Afklaret konkrete indsatser som vi vil arbejde mod – Syv fantastiske formål</a:t>
            </a:r>
          </a:p>
          <a:p>
            <a:r>
              <a:rPr lang="da-DK" sz="2400" dirty="0"/>
              <a:t>Afklaret kommunikative virkemidler – Tale ind i Veje til mere tryghed på cyklen</a:t>
            </a:r>
          </a:p>
        </p:txBody>
      </p:sp>
    </p:spTree>
    <p:extLst>
      <p:ext uri="{BB962C8B-B14F-4D97-AF65-F5344CB8AC3E}">
        <p14:creationId xmlns:p14="http://schemas.microsoft.com/office/powerpoint/2010/main" val="2522151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9F6D7-FDC8-76DE-EC9C-6ADE77F31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5" y="0"/>
            <a:ext cx="10515600" cy="791323"/>
          </a:xfrm>
        </p:spPr>
        <p:txBody>
          <a:bodyPr/>
          <a:lstStyle/>
          <a:p>
            <a:r>
              <a:rPr lang="da-DK" dirty="0"/>
              <a:t>Beretning 2026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7E1F90DB-F13A-1DA7-DE37-E970C51B165E}"/>
              </a:ext>
            </a:extLst>
          </p:cNvPr>
          <p:cNvSpPr txBox="1">
            <a:spLocks/>
          </p:cNvSpPr>
          <p:nvPr/>
        </p:nvSpPr>
        <p:spPr>
          <a:xfrm>
            <a:off x="336176" y="1035424"/>
            <a:ext cx="11719111" cy="5457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5100" b="1" u="sng" dirty="0"/>
              <a:t>Fejlede indsatser: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/>
              <a:t>Under overskriften </a:t>
            </a:r>
            <a:r>
              <a:rPr lang="da-DK" b="1" dirty="0"/>
              <a:t>ÅRETS CYKELDYNAMO </a:t>
            </a:r>
            <a:r>
              <a:rPr lang="da-DK" dirty="0"/>
              <a:t>skrev bestyrelsen den 30. juni 2025 til Cyklistforbundet: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”Vi ønske at indstille: </a:t>
            </a:r>
          </a:p>
          <a:p>
            <a:pPr marL="0" indent="0">
              <a:buNone/>
            </a:pPr>
            <a:r>
              <a:rPr lang="da-DK" b="1" dirty="0"/>
              <a:t>Navn</a:t>
            </a:r>
            <a:r>
              <a:rPr lang="da-DK" dirty="0"/>
              <a:t>: Jørgen Badsberg</a:t>
            </a:r>
          </a:p>
          <a:p>
            <a:pPr marL="0" indent="0">
              <a:buNone/>
            </a:pPr>
            <a:r>
              <a:rPr lang="da-DK" b="1" dirty="0"/>
              <a:t>Afdeling</a:t>
            </a:r>
            <a:r>
              <a:rPr lang="da-DK" dirty="0"/>
              <a:t>: Frederiksberg</a:t>
            </a:r>
          </a:p>
          <a:p>
            <a:pPr marL="0" indent="0">
              <a:buNone/>
            </a:pPr>
            <a:r>
              <a:rPr lang="da-DK" b="1" dirty="0"/>
              <a:t>Begrundelse</a:t>
            </a:r>
            <a:r>
              <a:rPr lang="da-DK" dirty="0"/>
              <a:t>: Jørgen har et stort hjerte for Cykling Uden Alder. Han har trofast kørt med pensionister i en rickshaw en gang om ugen i omkring 15 år. På et tidspunkt havde han oven i købet et profilbillede på Facebook af sig selv på cykel med to pensionister.</a:t>
            </a:r>
          </a:p>
          <a:p>
            <a:pPr marL="0" indent="0">
              <a:buNone/>
            </a:pPr>
            <a:r>
              <a:rPr lang="da-DK" b="1" dirty="0"/>
              <a:t>Hvorfor prisen lige nu</a:t>
            </a:r>
            <a:r>
              <a:rPr lang="da-DK" dirty="0"/>
              <a:t>: Jørgen fyldte 75 år for et par uger siden og ønskede sig ingen gaver, men </a:t>
            </a:r>
            <a:r>
              <a:rPr lang="da-DK" b="1" dirty="0"/>
              <a:t>et beløb doneret til foreningen Cykling Uden Alder. Det synes vi var meget fint gjort af Jørgen.</a:t>
            </a:r>
            <a:endParaRPr lang="da-DK" dirty="0"/>
          </a:p>
          <a:p>
            <a:pPr marL="0" indent="0">
              <a:buNone/>
            </a:pPr>
            <a:r>
              <a:rPr lang="da-DK" b="1" dirty="0"/>
              <a:t>Baggrund: </a:t>
            </a:r>
            <a:r>
              <a:rPr lang="da-DK" dirty="0"/>
              <a:t>Jørgen er en rigtig cykelentusiast og har gjort et stort arbejde for Cyklistforbundet. I de seneste 15 år har Jørgen været i bestyrelsen i afdelingen på Frederiksberg. Ved årets generalforsamling havde Jørgen besluttet sig for at stoppe, men på selve generalforsamlingen ombestemte han sig, og til alles store glæde fortsatte han i bestyrelsen i endnu en periode - det er vi meget taknemmelige for.</a:t>
            </a:r>
          </a:p>
          <a:p>
            <a:pPr marL="0" indent="0">
              <a:buNone/>
            </a:pPr>
            <a:r>
              <a:rPr lang="da-DK" b="1" dirty="0"/>
              <a:t>Bagsiden:</a:t>
            </a:r>
            <a:r>
              <a:rPr lang="da-DK" dirty="0"/>
              <a:t> Cyklingen har også været hård ved Jørgen. Han bruger altid cykelhjelm - lige på nær en enkelt aften, hvor Jørgen falder på cyklen og får åbent kraniebrud. Efter uheldet fortsatte Jørgen på arbejdsmarkedet i et fleksjob til han kunne gå på pension.</a:t>
            </a:r>
          </a:p>
          <a:p>
            <a:pPr marL="0" indent="0">
              <a:buNone/>
            </a:pPr>
            <a:r>
              <a:rPr lang="da-DK" dirty="0"/>
              <a:t>Vi ønsker inderligt at prisen går til Jørgen - og at han kan være det gode eksempel, så andre også vil bytte gaver for en donation til Cykling Uden Alder. Jørgen har i sandhed været en dynamo, der sørger for at alle - uanset alder - kommer ud og får sig en cykeltur</a:t>
            </a:r>
          </a:p>
          <a:p>
            <a:pPr marL="0" indent="0">
              <a:buNone/>
            </a:pPr>
            <a:br>
              <a:rPr lang="da-DK" dirty="0"/>
            </a:br>
            <a:r>
              <a:rPr lang="da-DK" dirty="0"/>
              <a:t>Med venlig hilsen</a:t>
            </a:r>
          </a:p>
          <a:p>
            <a:pPr marL="0" indent="0">
              <a:buNone/>
            </a:pPr>
            <a:r>
              <a:rPr lang="da-DK" dirty="0"/>
              <a:t>Bestyrelsen på Frederiksberg</a:t>
            </a:r>
          </a:p>
          <a:p>
            <a:pPr marL="0" indent="0">
              <a:buNone/>
            </a:pPr>
            <a:r>
              <a:rPr lang="da-DK" dirty="0"/>
              <a:t>Vivi, Jette, Ulla og Claus”</a:t>
            </a:r>
            <a:br>
              <a:rPr lang="da-DK" dirty="0"/>
            </a:br>
            <a:endParaRPr lang="da-DK" u="sng" dirty="0"/>
          </a:p>
        </p:txBody>
      </p:sp>
    </p:spTree>
    <p:extLst>
      <p:ext uri="{BB962C8B-B14F-4D97-AF65-F5344CB8AC3E}">
        <p14:creationId xmlns:p14="http://schemas.microsoft.com/office/powerpoint/2010/main" val="3461080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A94E4A-D65F-3DDD-2612-B1D4EDA5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Regnskab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91139CB9-F8CA-4DE1-6414-F01CB4867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527306"/>
              </p:ext>
            </p:extLst>
          </p:nvPr>
        </p:nvGraphicFramePr>
        <p:xfrm>
          <a:off x="2037229" y="1318508"/>
          <a:ext cx="812276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3228">
                  <a:extLst>
                    <a:ext uri="{9D8B030D-6E8A-4147-A177-3AD203B41FA5}">
                      <a16:colId xmlns:a16="http://schemas.microsoft.com/office/drawing/2014/main" val="3786001109"/>
                    </a:ext>
                  </a:extLst>
                </a:gridCol>
                <a:gridCol w="2070847">
                  <a:extLst>
                    <a:ext uri="{9D8B030D-6E8A-4147-A177-3AD203B41FA5}">
                      <a16:colId xmlns:a16="http://schemas.microsoft.com/office/drawing/2014/main" val="1144032496"/>
                    </a:ext>
                  </a:extLst>
                </a:gridCol>
                <a:gridCol w="1728694">
                  <a:extLst>
                    <a:ext uri="{9D8B030D-6E8A-4147-A177-3AD203B41FA5}">
                      <a16:colId xmlns:a16="http://schemas.microsoft.com/office/drawing/2014/main" val="1986731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Udgifter:</a:t>
                      </a:r>
                    </a:p>
                  </a:txBody>
                  <a:tcPr marL="72000" marR="2520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B2026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R2025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3940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Frederiksberg Dagene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25200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500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622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160944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Møde med politikere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25200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300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78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113329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Cykeltur med forvaltningen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25200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200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 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407477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Grønne dage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25200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200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 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70317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Bårebuket Henning Pape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25200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 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400</a:t>
                      </a: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3318724547"/>
                  </a:ext>
                </a:extLst>
              </a:tr>
            </a:tbl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8A973653-7EF2-7847-95A7-6DEBA88C4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99195"/>
              </p:ext>
            </p:extLst>
          </p:nvPr>
        </p:nvGraphicFramePr>
        <p:xfrm>
          <a:off x="2032000" y="3543548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1906">
                  <a:extLst>
                    <a:ext uri="{9D8B030D-6E8A-4147-A177-3AD203B41FA5}">
                      <a16:colId xmlns:a16="http://schemas.microsoft.com/office/drawing/2014/main" val="2462689023"/>
                    </a:ext>
                  </a:extLst>
                </a:gridCol>
                <a:gridCol w="2077570">
                  <a:extLst>
                    <a:ext uri="{9D8B030D-6E8A-4147-A177-3AD203B41FA5}">
                      <a16:colId xmlns:a16="http://schemas.microsoft.com/office/drawing/2014/main" val="2168562129"/>
                    </a:ext>
                  </a:extLst>
                </a:gridCol>
                <a:gridCol w="1708523">
                  <a:extLst>
                    <a:ext uri="{9D8B030D-6E8A-4147-A177-3AD203B41FA5}">
                      <a16:colId xmlns:a16="http://schemas.microsoft.com/office/drawing/2014/main" val="372424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Generalforsamling 2025: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8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  Foredrag Emma Lund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 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2.500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102721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  Annoncering Facebook Frederiksberg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 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1.875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304064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  Lokaleleje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300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 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410548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  Repræsentation, gaver m.m.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300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>
                          <a:effectLst/>
                        </a:rPr>
                        <a:t>517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3236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  Drikkevarer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200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160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2489934593"/>
                  </a:ext>
                </a:extLst>
              </a:tr>
            </a:tbl>
          </a:graphicData>
        </a:graphic>
      </p:graphicFrame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02F59FD7-9632-D247-D18A-704B1DDF0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458119"/>
              </p:ext>
            </p:extLst>
          </p:nvPr>
        </p:nvGraphicFramePr>
        <p:xfrm>
          <a:off x="2031999" y="5768588"/>
          <a:ext cx="8127999" cy="361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8630">
                  <a:extLst>
                    <a:ext uri="{9D8B030D-6E8A-4147-A177-3AD203B41FA5}">
                      <a16:colId xmlns:a16="http://schemas.microsoft.com/office/drawing/2014/main" val="3221806370"/>
                    </a:ext>
                  </a:extLst>
                </a:gridCol>
                <a:gridCol w="2070847">
                  <a:extLst>
                    <a:ext uri="{9D8B030D-6E8A-4147-A177-3AD203B41FA5}">
                      <a16:colId xmlns:a16="http://schemas.microsoft.com/office/drawing/2014/main" val="2339740192"/>
                    </a:ext>
                  </a:extLst>
                </a:gridCol>
                <a:gridCol w="1708522">
                  <a:extLst>
                    <a:ext uri="{9D8B030D-6E8A-4147-A177-3AD203B41FA5}">
                      <a16:colId xmlns:a16="http://schemas.microsoft.com/office/drawing/2014/main" val="1472073757"/>
                    </a:ext>
                  </a:extLst>
                </a:gridCol>
              </a:tblGrid>
              <a:tr h="3610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I alt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2.000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a-DK" sz="1100" u="none" strike="noStrike" dirty="0">
                          <a:effectLst/>
                        </a:rPr>
                        <a:t>6.152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5740" marR="7620" marT="7620" marB="0" anchor="ctr"/>
                </a:tc>
                <a:extLst>
                  <a:ext uri="{0D108BD9-81ED-4DB2-BD59-A6C34878D82A}">
                    <a16:rowId xmlns:a16="http://schemas.microsoft.com/office/drawing/2014/main" val="3890586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40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1244</Words>
  <Application>Microsoft Office PowerPoint</Application>
  <PresentationFormat>Widescreen</PresentationFormat>
  <Paragraphs>144</Paragraphs>
  <Slides>17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Office-tema</vt:lpstr>
      <vt:lpstr>Cyklistforbundet Frederiksberg</vt:lpstr>
      <vt:lpstr>Mobilitetspolitik Frederiksberg 2030</vt:lpstr>
      <vt:lpstr>.</vt:lpstr>
      <vt:lpstr>PowerPoint-præsentation</vt:lpstr>
      <vt:lpstr>Syv Fantastiske Formål  for arbejdet  med cyklisme på Frederiksberg   Marts 2026   </vt:lpstr>
      <vt:lpstr>De syv mål </vt:lpstr>
      <vt:lpstr>1. Ny Grøn Cykelvej fra Nord til Syd </vt:lpstr>
      <vt:lpstr>2. Bredere cykelstier </vt:lpstr>
      <vt:lpstr>3. Frederiksberg Allé som cykelgade </vt:lpstr>
      <vt:lpstr>4. P-plads til ladcykler med låsemulighed </vt:lpstr>
      <vt:lpstr>5. Cykling mod ensretning </vt:lpstr>
      <vt:lpstr>6. Afmærkning og skiltning ved vejarbejder </vt:lpstr>
      <vt:lpstr>7. Bedre cykelbaner på brostensbelægninger </vt:lpstr>
      <vt:lpstr>Generalforsamling 25. marts 2026</vt:lpstr>
      <vt:lpstr>Beretning 2026</vt:lpstr>
      <vt:lpstr>Beretning 2026</vt:lpstr>
      <vt:lpstr>Regnskab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Ingemann Petersen</dc:creator>
  <cp:lastModifiedBy>Christian Ingemann Petersen</cp:lastModifiedBy>
  <cp:revision>17</cp:revision>
  <dcterms:created xsi:type="dcterms:W3CDTF">2026-02-07T10:53:14Z</dcterms:created>
  <dcterms:modified xsi:type="dcterms:W3CDTF">2026-03-25T13:18:22Z</dcterms:modified>
</cp:coreProperties>
</file>